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4" r:id="rId3"/>
    <p:sldId id="279" r:id="rId4"/>
    <p:sldId id="293" r:id="rId5"/>
    <p:sldId id="281" r:id="rId6"/>
    <p:sldId id="282" r:id="rId7"/>
    <p:sldId id="283" r:id="rId8"/>
    <p:sldId id="295" r:id="rId9"/>
    <p:sldId id="286" r:id="rId10"/>
    <p:sldId id="284" r:id="rId11"/>
    <p:sldId id="287" r:id="rId12"/>
    <p:sldId id="285" r:id="rId13"/>
    <p:sldId id="296" r:id="rId14"/>
    <p:sldId id="297" r:id="rId15"/>
    <p:sldId id="299" r:id="rId16"/>
    <p:sldId id="298" r:id="rId17"/>
    <p:sldId id="300" r:id="rId18"/>
    <p:sldId id="289" r:id="rId19"/>
    <p:sldId id="290" r:id="rId20"/>
    <p:sldId id="291" r:id="rId21"/>
    <p:sldId id="292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D165A0-32E6-884A-82A6-3DFCEDD4F345}">
          <p14:sldIdLst>
            <p14:sldId id="256"/>
            <p14:sldId id="294"/>
            <p14:sldId id="279"/>
            <p14:sldId id="293"/>
            <p14:sldId id="281"/>
            <p14:sldId id="282"/>
            <p14:sldId id="283"/>
            <p14:sldId id="295"/>
            <p14:sldId id="286"/>
            <p14:sldId id="284"/>
            <p14:sldId id="287"/>
            <p14:sldId id="285"/>
            <p14:sldId id="296"/>
            <p14:sldId id="297"/>
            <p14:sldId id="299"/>
            <p14:sldId id="298"/>
            <p14:sldId id="300"/>
            <p14:sldId id="289"/>
            <p14:sldId id="290"/>
            <p14:sldId id="291"/>
            <p14:sldId id="292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28"/>
    <p:restoredTop sz="96327"/>
  </p:normalViewPr>
  <p:slideViewPr>
    <p:cSldViewPr snapToGrid="0">
      <p:cViewPr varScale="1">
        <p:scale>
          <a:sx n="139" d="100"/>
          <a:sy n="139" d="100"/>
        </p:scale>
        <p:origin x="17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51735-F286-DF49-B972-65CC0AEC2ED2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8FB53-7E01-E04C-A4C3-37331E36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1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65DB-E5B9-DC68-F90F-7C5ADBFB8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68B694-F5F6-8360-B7D8-566CFFB0E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D533-D74A-1266-9C62-0F8D4846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5A8BD-A555-694C-A9D4-7D810D4F3E74}" type="datetime1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BC755-67AE-AA2E-2313-9CD1D41E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26706-5BA2-646F-4C30-EFD4136C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74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D7B7-DEB6-3B57-D8C4-F4E1A7F0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9A499-4D55-01C2-A75A-14D96DCD22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DA434-D24C-FDC9-2462-82AB2A73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F1D1C-609C-AE48-AA76-D1E7C994E0F6}" type="datetime1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AC051-E8C7-2A88-951B-F366D84A0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8E724-08B4-2ABB-3C50-F784BFEDA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5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F86E0-5B57-C946-AB2E-5A5FADFB65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9D677-AF89-1A57-C356-8F2134DB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A1FD-26A6-892E-AF17-459D2C8CB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342FB-5440-AF45-9F93-FAEBFE5B7C9D}" type="datetime1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5D1A8-1FE5-9CC3-467F-FCBDEC34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97B12-3958-A087-C6F9-910F641C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7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E2D3F-E8B6-C8D7-1457-39C6FFBC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3DFE4-5F01-9245-8005-8CE80A79F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F7387-F8B8-BCD9-AAAA-00AAABA5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E75E9-0565-2D43-A683-67511C55E5B2}" type="datetime1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AC098-4BC2-5ACF-0E02-78099CDF6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19037-1E39-A757-B8AC-76181F6C0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32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6203-A5C1-B3E9-8AED-1A16E9AD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4758F-1242-0228-51AA-DE23DA643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4278A-4172-B233-408F-D01A1169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1AE1A-89E2-0045-B2C5-80093C5F981B}" type="datetime1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96285-B333-2C8C-F9B8-DB04308B9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5E85-CA59-5AC1-113A-A2B5C2DE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84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659B-2344-B3CA-73AC-03A17D54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B3DD5-69DF-AE3D-9DE3-9D4BEBED0F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3C743-CEFD-5EDE-5E70-2F9244FAA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F5A53C-1341-BB2E-929D-CFFC12E6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47359-C4F3-B44E-BF14-E270BDD96F9B}" type="datetime1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28BE97-3BFB-8680-39C6-5040BABE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4469B-86BD-8B7F-1343-A673B8D6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F9DDB-83D0-5BCA-AE22-607E38115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F9628-7425-23DD-5CB6-A0DC51C08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DF347-DF95-5797-CC40-3AF86C5EF0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3BC9E9-E1D9-C592-735A-BF2112176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C509A-CB6F-8231-093B-8BFAC2773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73D9B1-7024-7B04-27C6-7CEAE04FB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1DF7-D9AD-8449-9AD6-D463FB35BEE5}" type="datetime1">
              <a:rPr lang="en-US" smtClean="0"/>
              <a:t>7/4/23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25F1-8DBA-C6EA-0ECB-AD6259873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54E607-7965-546A-5C33-83ACF37A0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25D1-73A3-1D28-944F-A8518E9C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360FD-2D75-F2F0-3AAA-71F9F5B37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492DD-FD1C-7E42-9759-720519F79859}" type="datetime1">
              <a:rPr lang="en-US" smtClean="0"/>
              <a:t>7/4/23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688F3-77A8-E45E-D2C9-6FF185823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045B07-F62A-1C74-F032-C3B72479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0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20FE9-D8B5-657C-68A1-AD6D12C24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10C30-63D5-E749-9F23-E6A42022AA31}" type="datetime1">
              <a:rPr lang="en-US" smtClean="0"/>
              <a:t>7/4/23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FA7081-DFC5-2DCA-5CAE-8236E8F5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D78DA-B895-1187-4544-BFB638A9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9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3D5F-DCE3-E604-CE5E-F2596682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56978-3CCF-7DD0-AABB-39569B2C9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93605-62CA-C3DD-34C0-0A1039957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ECA63-B60F-E22D-304F-5368F95A4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13D96-E594-4642-B4AF-63CE83E02887}" type="datetime1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DBD6B-8C26-4AB9-563D-8EBBEA81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3ACA2-CEA4-98D1-B3BB-87FA030F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6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763DD-2845-2F8A-DF4D-3F3F3316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80F315-5C12-6714-4D81-84274511F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12E6E-BB1E-386F-94D1-334EB8217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1749A-68EC-03FD-EFD3-27D5887D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792C7-AABF-7A42-A2AA-355324E44393}" type="datetime1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18708-A8B4-4334-32F9-4BAD3185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FDC62-3B70-DCC2-6BDC-9BC7BD63C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2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CD215-97EE-4A50-189A-13A6F371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DD262-5711-5DAB-5524-0CB6A77AF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AE4AA-FB8C-AAB5-5611-1DD321BB8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7AF54-345C-B646-B311-223229232C9D}" type="datetime1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BC57-35E2-F4A0-A041-E7A6E99B8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7B83F-9DFC-AF19-6E70-3AA82EF6F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44598-4972-A041-A2B9-7CC9807D6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12.02325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311.2524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4.08083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arxiv.org/pdf/1506.01497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rxiv.org/pdf/1411.4038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7labs.com/blog/neural-style-transfer" TargetMode="Externa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6.01497.pdf" TargetMode="External"/><Relationship Id="rId3" Type="http://schemas.openxmlformats.org/officeDocument/2006/relationships/hyperlink" Target="https://machinelearningmastery.com/how-to-train-an-object-detection-model-with-keras/" TargetMode="External"/><Relationship Id="rId7" Type="http://schemas.openxmlformats.org/officeDocument/2006/relationships/hyperlink" Target="https://arxiv.org/pdf/1411.4038.pdf" TargetMode="External"/><Relationship Id="rId2" Type="http://schemas.openxmlformats.org/officeDocument/2006/relationships/hyperlink" Target="https://neptune.ai/blog/transfer-learning-guide-examples-for-images-and-text-in-kera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504.08083.pdf" TargetMode="External"/><Relationship Id="rId11" Type="http://schemas.openxmlformats.org/officeDocument/2006/relationships/hyperlink" Target="https://arxiv.org/pdf/1911.02685.pdf" TargetMode="External"/><Relationship Id="rId5" Type="http://schemas.openxmlformats.org/officeDocument/2006/relationships/hyperlink" Target="https://arxiv.org/pdf/1311.2524.pdf" TargetMode="External"/><Relationship Id="rId10" Type="http://schemas.openxmlformats.org/officeDocument/2006/relationships/hyperlink" Target="https://arxiv.org/pdf/1807.05511.pdf" TargetMode="External"/><Relationship Id="rId4" Type="http://schemas.openxmlformats.org/officeDocument/2006/relationships/hyperlink" Target="https://towardsdatascience.com/transfer-learning-from-pre-trained-models-f2393f124751" TargetMode="External"/><Relationship Id="rId9" Type="http://schemas.openxmlformats.org/officeDocument/2006/relationships/hyperlink" Target="https://arxiv.org/pdf/1512.02325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transfer-learning-from-pre-trained-models-f2393f124751" TargetMode="External"/><Relationship Id="rId5" Type="http://schemas.openxmlformats.org/officeDocument/2006/relationships/hyperlink" Target="https://neptune.ai/blog/transfer-learning-guide-examples-for-images-and-text-in-keras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nsfer-learning-from-pre-trained-models-f2393f12475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arxiv.org/pdf/1807.05511.pdf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1949-7028-7DC2-902E-DC8392DC6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Computer 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743F3F-F1F5-9917-0ABD-1DE01E91A0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Oualid</a:t>
            </a:r>
            <a:r>
              <a:rPr lang="en-US" dirty="0"/>
              <a:t> </a:t>
            </a:r>
            <a:r>
              <a:rPr lang="en-US" dirty="0" err="1"/>
              <a:t>Missaoui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D3CD-25C0-AE34-A401-A337398D9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9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3197-114A-FE33-0528-F8708C22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" y="136525"/>
            <a:ext cx="10515600" cy="60891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Detection (SSD)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E9D07-45B9-DAA6-D9BF-B727C9E90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88" y="1675723"/>
            <a:ext cx="3934968" cy="4309999"/>
          </a:xfrm>
        </p:spPr>
        <p:txBody>
          <a:bodyPr>
            <a:normAutofit/>
          </a:bodyPr>
          <a:lstStyle/>
          <a:p>
            <a:r>
              <a:rPr lang="en-US" sz="1800" dirty="0"/>
              <a:t>Layers:</a:t>
            </a:r>
          </a:p>
          <a:p>
            <a:pPr lvl="1"/>
            <a:r>
              <a:rPr lang="en-US" sz="1600" dirty="0"/>
              <a:t>Prediction:</a:t>
            </a:r>
          </a:p>
          <a:p>
            <a:pPr lvl="2"/>
            <a:r>
              <a:rPr lang="en-US" sz="1400" dirty="0"/>
              <a:t>Class layer</a:t>
            </a:r>
          </a:p>
          <a:p>
            <a:pPr lvl="2"/>
            <a:r>
              <a:rPr lang="en-US" sz="1400" dirty="0"/>
              <a:t>Bounding Box layer</a:t>
            </a:r>
          </a:p>
          <a:p>
            <a:pPr lvl="1"/>
            <a:r>
              <a:rPr lang="en-US" sz="1600" dirty="0"/>
              <a:t>Down-sampling block for multi-scale detection</a:t>
            </a:r>
          </a:p>
          <a:p>
            <a:pPr lvl="1"/>
            <a:r>
              <a:rPr lang="en-US" sz="1600" dirty="0"/>
              <a:t>Base Network block (e.g. VGG)</a:t>
            </a:r>
          </a:p>
          <a:p>
            <a:r>
              <a:rPr lang="en-US" sz="2000" dirty="0"/>
              <a:t>Loss:</a:t>
            </a:r>
          </a:p>
          <a:p>
            <a:pPr lvl="1"/>
            <a:r>
              <a:rPr lang="en-US" sz="1600" dirty="0"/>
              <a:t>Classes of anchor boxes</a:t>
            </a:r>
          </a:p>
          <a:p>
            <a:pPr lvl="1"/>
            <a:r>
              <a:rPr lang="en-US" sz="1600" dirty="0"/>
              <a:t>Offsets of positive (non-background) anchor boxes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6A60C-107F-B11F-FE3D-718E986A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A4FBA6-7C95-0F5E-F4D8-38C60221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338" y="2061827"/>
            <a:ext cx="7772400" cy="331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70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77A6-0A6D-1BB3-E00D-4B8BDCCC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88" y="154476"/>
            <a:ext cx="4609376" cy="1663294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Detection (SSD)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2D572A-07CF-6B29-79C2-90AA8674B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40" y="4693056"/>
            <a:ext cx="5184074" cy="16632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46EF0-23E0-7307-C36F-E607ABF7A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B2866-C85D-9032-D648-5109E9A6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41" y="69601"/>
            <a:ext cx="6673374" cy="4420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01EEA0-A069-D0F4-CF45-C9223E241F6F}"/>
              </a:ext>
            </a:extLst>
          </p:cNvPr>
          <p:cNvSpPr txBox="1"/>
          <p:nvPr/>
        </p:nvSpPr>
        <p:spPr>
          <a:xfrm>
            <a:off x="6071457" y="5238666"/>
            <a:ext cx="528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 Liu et al, </a:t>
            </a:r>
            <a:r>
              <a:rPr lang="en-US" dirty="0">
                <a:hlinkClick r:id="rId4"/>
              </a:rPr>
              <a:t>SSD: Single Shot MultiBox Detector</a:t>
            </a:r>
            <a:r>
              <a:rPr lang="en-US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429521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D875-7F36-70DB-B4F4-060CDE9F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64" y="200533"/>
            <a:ext cx="8726424" cy="567563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Region-Based CNNs (R-CNNs)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3899-17A4-3DD6-D5EF-5BCA8977B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F6EC9-86D4-D219-3859-8B0415ED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64D31-35EA-CD10-C5BF-DB3D5A5B9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28" y="1075638"/>
            <a:ext cx="7772400" cy="2532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53C59-4149-A453-1FC8-C6EC3141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2" y="3915644"/>
            <a:ext cx="12014708" cy="21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2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CC57-A6FF-8CE5-29F5-A08FE8819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436" y="215223"/>
            <a:ext cx="3493957" cy="1281113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Region-Based CNNs (R-CNNs)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872D7-EBD2-7E05-9489-F23921FA9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72B24-B826-3901-4AD0-5A867D428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8F1EB-5CA7-4E33-3BB2-4C16E367F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536" y="369735"/>
            <a:ext cx="6844990" cy="5986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572C2-7312-21FD-6E35-EBF942278568}"/>
              </a:ext>
            </a:extLst>
          </p:cNvPr>
          <p:cNvSpPr txBox="1"/>
          <p:nvPr/>
        </p:nvSpPr>
        <p:spPr>
          <a:xfrm>
            <a:off x="584616" y="6354247"/>
            <a:ext cx="1018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Ross </a:t>
            </a:r>
            <a:r>
              <a:rPr lang="en-US" dirty="0" err="1"/>
              <a:t>Girshick</a:t>
            </a:r>
            <a:r>
              <a:rPr lang="en-US" dirty="0"/>
              <a:t> et al, </a:t>
            </a:r>
            <a:r>
              <a:rPr lang="en-US" dirty="0">
                <a:hlinkClick r:id="rId3"/>
              </a:rPr>
              <a:t>Rich feature hierarchies for accurate object detection and semantic segmentation</a:t>
            </a:r>
            <a:r>
              <a:rPr lang="en-US" dirty="0"/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1556253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CE13-8A35-492D-0603-C873FBD0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52B5D-FEA2-9DC7-E784-15BE353D0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C9D73-0ABB-29E4-98AC-F99BB7C4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BE3E2-22BF-B9A7-2C37-FE58AF8D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078" y="575690"/>
            <a:ext cx="3098865" cy="294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66763-58E5-5C20-098D-1496E138A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01110"/>
            <a:ext cx="10681494" cy="227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08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3D7F-C671-05E7-619F-93F87974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60095"/>
            <a:ext cx="2819400" cy="841883"/>
          </a:xfrm>
        </p:spPr>
        <p:txBody>
          <a:bodyPr/>
          <a:lstStyle/>
          <a:p>
            <a:r>
              <a:rPr lang="en-US" dirty="0"/>
              <a:t>Fast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C2D1-0248-EA8E-9013-D70B8D50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F8D1D-75AB-DEE2-23A1-4CBF38C31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2228C-85F6-979E-2184-EF5604FB8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479044"/>
            <a:ext cx="7594600" cy="5461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E075D-4FD6-E89A-2482-32CEB8BDD929}"/>
              </a:ext>
            </a:extLst>
          </p:cNvPr>
          <p:cNvSpPr txBox="1"/>
          <p:nvPr/>
        </p:nvSpPr>
        <p:spPr>
          <a:xfrm>
            <a:off x="960120" y="6356350"/>
            <a:ext cx="313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Ross </a:t>
            </a:r>
            <a:r>
              <a:rPr lang="en-US" dirty="0" err="1"/>
              <a:t>Girshick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Fast R-CNN</a:t>
            </a:r>
            <a:r>
              <a:rPr lang="en-US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3340827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CEE8-74B0-4BF1-4C55-EBCEFC68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Faster RCNN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1EC4F-E6BD-C833-4CF3-304DF26B9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C72EB-156F-8DF2-5CAE-D2607DD96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A33525-9628-C7AD-1B5F-3532CA76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168" y="760926"/>
            <a:ext cx="4904232" cy="3055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34D75-82F6-7C12-0AC3-63040043A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97" y="4362020"/>
            <a:ext cx="11160606" cy="16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6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2E5E-47BB-3901-B7EB-40B05F3A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86" y="196537"/>
            <a:ext cx="3628869" cy="969000"/>
          </a:xfrm>
        </p:spPr>
        <p:txBody>
          <a:bodyPr/>
          <a:lstStyle/>
          <a:p>
            <a:r>
              <a:rPr lang="en-US" dirty="0"/>
              <a:t>Faster R-CNN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17152-D055-5240-01C5-BC197B7F8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5F949-B0E6-E50B-DF60-CD9A9A81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4785B-01B9-5FB0-E4A6-9805E48A73F2}"/>
              </a:ext>
            </a:extLst>
          </p:cNvPr>
          <p:cNvSpPr txBox="1"/>
          <p:nvPr/>
        </p:nvSpPr>
        <p:spPr>
          <a:xfrm>
            <a:off x="1139252" y="6356350"/>
            <a:ext cx="943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 et al, </a:t>
            </a:r>
            <a:r>
              <a:rPr lang="en-US" dirty="0">
                <a:hlinkClick r:id="rId2"/>
              </a:rPr>
              <a:t>Faster R-CNN: Towards Real-Time Object Detection with Region Proposal Networks</a:t>
            </a:r>
            <a:r>
              <a:rPr lang="en-US" dirty="0"/>
              <a:t>, 2016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11215-95C3-721F-9903-DFE9048C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52" y="1165537"/>
            <a:ext cx="4430683" cy="4873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C6264-884F-26B1-FA27-5AFCD67DC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305" y="1091295"/>
            <a:ext cx="4883679" cy="2909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8B6447-9EDB-1E58-77DE-DCD3ED3C2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098" y="4001294"/>
            <a:ext cx="356235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8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D199-52BD-8680-B19C-B2DBC7432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98463"/>
            <a:ext cx="10515600" cy="695579"/>
          </a:xfrm>
        </p:spPr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14311-3BD2-8711-3E7D-3ED320BBB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665A4-3392-5648-5B55-5BEC6DC5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825D0-D557-FE3E-8910-F68DF945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06" y="1226573"/>
            <a:ext cx="6572187" cy="2483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C4557-993F-7709-86A9-6A9DF3F56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382" y="4175988"/>
            <a:ext cx="5982324" cy="236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9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81C-9E7C-8608-CB26-4E2FC5772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992" y="136525"/>
            <a:ext cx="10515600" cy="622427"/>
          </a:xfrm>
        </p:spPr>
        <p:txBody>
          <a:bodyPr>
            <a:normAutofit fontScale="90000"/>
          </a:bodyPr>
          <a:lstStyle/>
          <a:p>
            <a:r>
              <a:rPr lang="en-US" dirty="0"/>
              <a:t>Transposed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D8761-A2E0-B57F-B25E-1CC70DB78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882" y="2064763"/>
            <a:ext cx="4112601" cy="2267396"/>
          </a:xfrm>
        </p:spPr>
        <p:txBody>
          <a:bodyPr>
            <a:normAutofit/>
          </a:bodyPr>
          <a:lstStyle/>
          <a:p>
            <a:r>
              <a:rPr lang="en-US" sz="1600" dirty="0"/>
              <a:t>For semantic segmentation that classifiers at pixel-level, it will be convenient if the spatial dimensions of the input and output are the same</a:t>
            </a:r>
          </a:p>
          <a:p>
            <a:pPr lvl="1"/>
            <a:r>
              <a:rPr lang="en-US" sz="1400" dirty="0"/>
              <a:t>Transposed convolution (fractionally-</a:t>
            </a:r>
            <a:r>
              <a:rPr lang="en-US" sz="1400" dirty="0" err="1"/>
              <a:t>strided</a:t>
            </a:r>
            <a:r>
              <a:rPr lang="en-US" sz="1400" dirty="0"/>
              <a:t> convolution)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25A53-CD2E-9ABB-CF61-536A7F87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B8C3C-70FD-765E-5186-FED54950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152" y="1028008"/>
            <a:ext cx="6120384" cy="1774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7DCC70-8BBC-C0BC-E7A6-0E76EBD1D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168" y="3325736"/>
            <a:ext cx="5864352" cy="261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9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2516-0650-07B5-EBF2-BE824999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D2731-5423-2FAA-4ABA-B3D0B1C97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68625"/>
            <a:ext cx="5142875" cy="1603375"/>
          </a:xfrm>
        </p:spPr>
        <p:txBody>
          <a:bodyPr>
            <a:normAutofit/>
          </a:bodyPr>
          <a:lstStyle/>
          <a:p>
            <a:r>
              <a:rPr lang="en-US" sz="2000" dirty="0"/>
              <a:t>Flipping and cropping</a:t>
            </a:r>
          </a:p>
          <a:p>
            <a:r>
              <a:rPr lang="en-US" sz="2000" dirty="0"/>
              <a:t>Changing colors </a:t>
            </a:r>
          </a:p>
          <a:p>
            <a:r>
              <a:rPr lang="en-US" sz="2000" dirty="0"/>
              <a:t>Combining multiple augmentation methods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BFB1-B6F0-477D-3D1D-B5CC1058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CA2FC-6AE7-C1B3-11C9-6F41D1CF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245" y="879185"/>
            <a:ext cx="5055362" cy="2549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4045F-EC08-FCCF-50B5-E88C3E7B4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245" y="3870295"/>
            <a:ext cx="5138394" cy="233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66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AF04-6C98-A801-00FB-E7DA902F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32" y="218821"/>
            <a:ext cx="10515600" cy="732155"/>
          </a:xfrm>
        </p:spPr>
        <p:txBody>
          <a:bodyPr>
            <a:noAutofit/>
          </a:bodyPr>
          <a:lstStyle/>
          <a:p>
            <a:r>
              <a:rPr lang="en-US" sz="3200" dirty="0"/>
              <a:t>Fully convolutional Networks for semantic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1E41B-4E2D-6A78-4305-469A5735B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885" y="6547670"/>
            <a:ext cx="5929859" cy="310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Jonathan Long et al, </a:t>
            </a:r>
            <a:r>
              <a:rPr lang="en-US" sz="1200" dirty="0">
                <a:hlinkClick r:id="rId2"/>
              </a:rPr>
              <a:t>Fully Convolutional Networks for Semantic Segmentation </a:t>
            </a:r>
            <a:r>
              <a:rPr lang="en-US" sz="1200" dirty="0"/>
              <a:t>, 2015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3D2E6-70C7-6081-9E48-66EDE95F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24CBF-8ACA-A783-38AF-C8CB7F27D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674" y="1130363"/>
            <a:ext cx="2880934" cy="4183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CF5BC-33A6-4BA3-FCF1-4667EA87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905823"/>
            <a:ext cx="3787615" cy="2459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F0654-CDC2-88BA-0835-BE8E4955F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23" y="3429000"/>
            <a:ext cx="7772400" cy="307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21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7FE8-F3A0-25C3-23BB-78064C926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59" y="193796"/>
            <a:ext cx="5635752" cy="568043"/>
          </a:xfrm>
        </p:spPr>
        <p:txBody>
          <a:bodyPr>
            <a:normAutofit fontScale="90000"/>
          </a:bodyPr>
          <a:lstStyle/>
          <a:p>
            <a:r>
              <a:rPr lang="en-US" dirty="0"/>
              <a:t>Neural Style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C8B2-AEB9-6A88-BE4A-C08F9780B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08" y="827150"/>
            <a:ext cx="4927866" cy="1725616"/>
          </a:xfrm>
        </p:spPr>
        <p:txBody>
          <a:bodyPr>
            <a:normAutofit/>
          </a:bodyPr>
          <a:lstStyle/>
          <a:p>
            <a:r>
              <a:rPr lang="en-US" sz="1800" dirty="0"/>
              <a:t>Loss function components:</a:t>
            </a:r>
          </a:p>
          <a:p>
            <a:pPr lvl="1"/>
            <a:r>
              <a:rPr lang="en-US" sz="1600" dirty="0"/>
              <a:t>content loss: synthesized and content close</a:t>
            </a:r>
          </a:p>
          <a:p>
            <a:pPr lvl="1"/>
            <a:r>
              <a:rPr lang="en-US" sz="1600" dirty="0"/>
              <a:t>Style loss: synthesized and style close</a:t>
            </a:r>
          </a:p>
          <a:p>
            <a:pPr lvl="1"/>
            <a:r>
              <a:rPr lang="en-US" sz="1600" dirty="0"/>
              <a:t>Total variation: reduce noise in the synthesized image 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9D410-D435-1C48-5459-6DEC40A4A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E4AB3-1C80-7C7B-F99D-74C86686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509" y="256468"/>
            <a:ext cx="3954432" cy="2296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632C4A-680E-C357-5649-09541BAC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888" y="3130233"/>
            <a:ext cx="6461251" cy="2583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841D3-4009-B5F6-4B19-823A00E11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86" y="2618077"/>
            <a:ext cx="3699335" cy="38726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7280A-F23C-3679-6AA3-9507F39CF2F7}"/>
              </a:ext>
            </a:extLst>
          </p:cNvPr>
          <p:cNvSpPr txBox="1"/>
          <p:nvPr/>
        </p:nvSpPr>
        <p:spPr>
          <a:xfrm>
            <a:off x="737366" y="647953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65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09888-7415-94D9-50B0-0B54B777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69" y="136525"/>
            <a:ext cx="10515600" cy="544512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3B793-1BE9-C9A9-21AC-9BEBCB818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5070"/>
            <a:ext cx="10515600" cy="5371893"/>
          </a:xfrm>
        </p:spPr>
        <p:txBody>
          <a:bodyPr>
            <a:normAutofit/>
          </a:bodyPr>
          <a:lstStyle/>
          <a:p>
            <a:r>
              <a:rPr lang="en-US" dirty="0"/>
              <a:t>Blog posts </a:t>
            </a:r>
          </a:p>
          <a:p>
            <a:pPr lvl="1"/>
            <a:r>
              <a:rPr lang="en-US" sz="1200" dirty="0">
                <a:hlinkClick r:id="rId2"/>
              </a:rPr>
              <a:t>Transfer Learning Guide: A practical Tutorial with Examples for Images and Text in Keras</a:t>
            </a:r>
            <a:r>
              <a:rPr lang="en-US" sz="1200" dirty="0"/>
              <a:t>.</a:t>
            </a:r>
          </a:p>
          <a:p>
            <a:pPr lvl="1"/>
            <a:r>
              <a:rPr lang="en-US" sz="1200" dirty="0">
                <a:hlinkClick r:id="rId3"/>
              </a:rPr>
              <a:t>How to Train an Object Detection Model with Keras</a:t>
            </a:r>
            <a:endParaRPr lang="en-US" sz="1200" dirty="0"/>
          </a:p>
          <a:p>
            <a:pPr lvl="1"/>
            <a:r>
              <a:rPr lang="en-US" sz="1200" dirty="0">
                <a:hlinkClick r:id="rId4"/>
              </a:rPr>
              <a:t>Transfer learning from pre-trained models</a:t>
            </a:r>
            <a:endParaRPr lang="en-US" sz="1200" dirty="0"/>
          </a:p>
          <a:p>
            <a:r>
              <a:rPr lang="en-US" dirty="0"/>
              <a:t>Papers </a:t>
            </a:r>
          </a:p>
          <a:p>
            <a:pPr lvl="1"/>
            <a:r>
              <a:rPr lang="en-US" sz="1050" dirty="0"/>
              <a:t>Ross </a:t>
            </a:r>
            <a:r>
              <a:rPr lang="en-US" sz="1050" dirty="0" err="1"/>
              <a:t>Girshick</a:t>
            </a:r>
            <a:r>
              <a:rPr lang="en-US" sz="1050" dirty="0"/>
              <a:t> et al, </a:t>
            </a:r>
            <a:r>
              <a:rPr lang="en-US" sz="1050" dirty="0">
                <a:hlinkClick r:id="rId5"/>
              </a:rPr>
              <a:t>Rich feature hierarchies for accurate object detection and semantic segmentation</a:t>
            </a:r>
            <a:r>
              <a:rPr lang="en-US" sz="1050" dirty="0"/>
              <a:t>, 2014</a:t>
            </a:r>
          </a:p>
          <a:p>
            <a:pPr lvl="1"/>
            <a:r>
              <a:rPr lang="en-US" sz="1200" dirty="0"/>
              <a:t>Ross </a:t>
            </a:r>
            <a:r>
              <a:rPr lang="en-US" sz="1200" dirty="0" err="1"/>
              <a:t>Girshick</a:t>
            </a:r>
            <a:r>
              <a:rPr lang="en-US" sz="1200" dirty="0"/>
              <a:t>, </a:t>
            </a:r>
            <a:r>
              <a:rPr lang="en-US" sz="1200" dirty="0">
                <a:hlinkClick r:id="rId6"/>
              </a:rPr>
              <a:t>Fast R-CNN</a:t>
            </a:r>
            <a:r>
              <a:rPr lang="en-US" sz="1200" dirty="0"/>
              <a:t>, 2015</a:t>
            </a:r>
          </a:p>
          <a:p>
            <a:pPr lvl="1"/>
            <a:r>
              <a:rPr lang="en-US" sz="1200" dirty="0"/>
              <a:t>Jonathan Long et al, </a:t>
            </a:r>
            <a:r>
              <a:rPr lang="en-US" sz="1200" dirty="0">
                <a:hlinkClick r:id="rId7"/>
              </a:rPr>
              <a:t>Fully Convolutional Networks for Semantic Segmentation </a:t>
            </a:r>
            <a:r>
              <a:rPr lang="en-US" sz="1200" dirty="0"/>
              <a:t>, 2015</a:t>
            </a:r>
          </a:p>
          <a:p>
            <a:pPr lvl="1"/>
            <a:r>
              <a:rPr lang="en-US" sz="1200" dirty="0"/>
              <a:t>Ren et al, </a:t>
            </a:r>
            <a:r>
              <a:rPr lang="en-US" sz="1200" dirty="0">
                <a:hlinkClick r:id="rId8"/>
              </a:rPr>
              <a:t>Faster R-CNN: Towards Real-Time Object Detection with Region Proposal Networks</a:t>
            </a:r>
            <a:r>
              <a:rPr lang="en-US" sz="1200" dirty="0"/>
              <a:t>, 2016</a:t>
            </a:r>
          </a:p>
          <a:p>
            <a:pPr lvl="1"/>
            <a:r>
              <a:rPr lang="en-US" sz="1200" dirty="0"/>
              <a:t>Wei Liu et al, </a:t>
            </a:r>
            <a:r>
              <a:rPr lang="en-US" sz="1200" dirty="0">
                <a:hlinkClick r:id="rId9"/>
              </a:rPr>
              <a:t>SSD: Single Shot MultiBox Detector</a:t>
            </a:r>
            <a:r>
              <a:rPr lang="en-US" sz="1200" dirty="0"/>
              <a:t>, 2016</a:t>
            </a:r>
          </a:p>
          <a:p>
            <a:pPr lvl="1"/>
            <a:r>
              <a:rPr lang="en-US" sz="1200" dirty="0"/>
              <a:t>Zhong-</a:t>
            </a:r>
            <a:r>
              <a:rPr lang="en-US" sz="1200" dirty="0" err="1"/>
              <a:t>Qiu</a:t>
            </a:r>
            <a:r>
              <a:rPr lang="en-US" sz="1200" dirty="0"/>
              <a:t> Zhao et al, </a:t>
            </a:r>
            <a:r>
              <a:rPr lang="en-US" sz="1200" dirty="0">
                <a:hlinkClick r:id="rId10"/>
              </a:rPr>
              <a:t>Object Detection with Deep Learning: A review</a:t>
            </a:r>
            <a:r>
              <a:rPr lang="en-US" sz="1200" dirty="0"/>
              <a:t>, 2019</a:t>
            </a:r>
          </a:p>
          <a:p>
            <a:pPr lvl="1"/>
            <a:r>
              <a:rPr lang="en-US" sz="1200" dirty="0" err="1"/>
              <a:t>Fuzhen</a:t>
            </a:r>
            <a:r>
              <a:rPr lang="en-US" sz="1200" dirty="0"/>
              <a:t> Zhuang, et al, </a:t>
            </a:r>
            <a:r>
              <a:rPr lang="en-US" sz="1200" dirty="0">
                <a:hlinkClick r:id="rId11"/>
              </a:rPr>
              <a:t>A Comprehensive Survey on Transfer Learning</a:t>
            </a:r>
            <a:r>
              <a:rPr lang="en-US" sz="1200" dirty="0"/>
              <a:t>, 2020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9D2FF-F3BE-1294-344E-3FF9C6A2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3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1B3B1-0B90-4182-5C19-FD26D61CA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18" y="136525"/>
            <a:ext cx="8545643" cy="556770"/>
          </a:xfrm>
        </p:spPr>
        <p:txBody>
          <a:bodyPr>
            <a:normAutofit fontScale="90000"/>
          </a:bodyPr>
          <a:lstStyle/>
          <a:p>
            <a:r>
              <a:rPr lang="en-US" dirty="0"/>
              <a:t>Fine Tuning/ Transfer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804D5-2351-2662-0E95-94C29464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621E-414F-1CF8-7223-D954B7D1E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A2A9D-A7B9-7897-9535-6B56F6CB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086" y="199023"/>
            <a:ext cx="4673260" cy="303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713939-949F-1959-6E44-A8F38389D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548" y="3416029"/>
            <a:ext cx="3970252" cy="3081498"/>
          </a:xfrm>
          <a:prstGeom prst="rect">
            <a:avLst/>
          </a:prstGeom>
        </p:spPr>
      </p:pic>
      <p:pic>
        <p:nvPicPr>
          <p:cNvPr id="1026" name="Picture 2" descr="Transfer learning idea">
            <a:extLst>
              <a:ext uri="{FF2B5EF4-FFF2-40B4-BE49-F238E27FC236}">
                <a16:creationId xmlns:a16="http://schemas.microsoft.com/office/drawing/2014/main" id="{D403E98C-DEA2-DCF8-61ED-F24F01789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88" y="1646238"/>
            <a:ext cx="5218176" cy="293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FB9A66-D022-BD53-17EC-98A305FE64B7}"/>
              </a:ext>
            </a:extLst>
          </p:cNvPr>
          <p:cNvSpPr txBox="1"/>
          <p:nvPr/>
        </p:nvSpPr>
        <p:spPr>
          <a:xfrm>
            <a:off x="347472" y="4869633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source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2A0BC9-7E23-62E2-D1D8-67543E6C6D8B}"/>
              </a:ext>
            </a:extLst>
          </p:cNvPr>
          <p:cNvSpPr txBox="1"/>
          <p:nvPr/>
        </p:nvSpPr>
        <p:spPr>
          <a:xfrm>
            <a:off x="9178580" y="6424835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7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2A9F-39DB-C665-3503-7B9B1B537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4C36F-4785-62FE-6F9A-D131BFBFF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D9561-4143-E2CD-6AA4-260F1AAD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CA860-91CA-C9AC-09AC-ED7219B8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1734"/>
            <a:ext cx="7772400" cy="3986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C6C01F-BC1D-9EB9-6AB8-7B02BE3A758C}"/>
              </a:ext>
            </a:extLst>
          </p:cNvPr>
          <p:cNvSpPr txBox="1"/>
          <p:nvPr/>
        </p:nvSpPr>
        <p:spPr>
          <a:xfrm>
            <a:off x="5287958" y="6127234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7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0457B-19C5-F15C-D983-46827A41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detection/recognition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9A7AD-AD23-6EAE-C16B-7DFB3745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18832" cy="2965831"/>
          </a:xfrm>
        </p:spPr>
        <p:txBody>
          <a:bodyPr>
            <a:normAutofit/>
          </a:bodyPr>
          <a:lstStyle/>
          <a:p>
            <a:r>
              <a:rPr lang="en-US" sz="1800" dirty="0"/>
              <a:t>Bounding boxes </a:t>
            </a:r>
          </a:p>
          <a:p>
            <a:pPr lvl="1"/>
            <a:r>
              <a:rPr lang="en-US" sz="1600" dirty="0"/>
              <a:t>Scale s (between 0 and 1)</a:t>
            </a:r>
          </a:p>
          <a:p>
            <a:pPr lvl="1"/>
            <a:r>
              <a:rPr lang="en-US" sz="1600" dirty="0"/>
              <a:t>Aspect ratio r (ratio of width to height)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800" dirty="0"/>
              <a:t>Anchor Boxes :</a:t>
            </a:r>
          </a:p>
          <a:p>
            <a:pPr lvl="1"/>
            <a:r>
              <a:rPr lang="en-US" sz="1600" dirty="0"/>
              <a:t>Generated </a:t>
            </a:r>
          </a:p>
          <a:p>
            <a:r>
              <a:rPr lang="en-US" sz="1800" dirty="0"/>
              <a:t>Anchor box quality vs a ground truth bounding 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9B991-878F-8D75-3F44-5BE3F786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E16B9-C14B-4A26-7D9E-B7486F96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72" y="4241303"/>
            <a:ext cx="4986528" cy="1931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A43F39-50B6-8F37-1F54-B7D479B4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2753857"/>
            <a:ext cx="72898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6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23A4-B833-8578-9011-3413C65F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82" y="155263"/>
            <a:ext cx="7931046" cy="496809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 detection training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DEE2-E21F-FADF-1F61-B336CC44B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42" y="858776"/>
            <a:ext cx="4775616" cy="3015677"/>
          </a:xfrm>
        </p:spPr>
        <p:txBody>
          <a:bodyPr>
            <a:normAutofit/>
          </a:bodyPr>
          <a:lstStyle/>
          <a:p>
            <a:r>
              <a:rPr lang="en-US" sz="1800" dirty="0"/>
              <a:t>Ground-truth bounding boxes :</a:t>
            </a:r>
          </a:p>
          <a:p>
            <a:pPr lvl="1"/>
            <a:r>
              <a:rPr lang="en-US" sz="1600" dirty="0"/>
              <a:t>Labels for locations</a:t>
            </a:r>
          </a:p>
          <a:p>
            <a:pPr lvl="1"/>
            <a:r>
              <a:rPr lang="en-US" sz="1600" dirty="0"/>
              <a:t>Classes of their surrounded objects </a:t>
            </a:r>
          </a:p>
          <a:p>
            <a:r>
              <a:rPr lang="en-US" sz="1800" dirty="0"/>
              <a:t>Anchor Boxes:</a:t>
            </a:r>
          </a:p>
          <a:p>
            <a:pPr lvl="1"/>
            <a:r>
              <a:rPr lang="en-US" sz="1600" dirty="0"/>
              <a:t>Generate </a:t>
            </a:r>
          </a:p>
          <a:p>
            <a:pPr lvl="1"/>
            <a:r>
              <a:rPr lang="en-US" sz="1600" dirty="0"/>
              <a:t>Compute offset to ground-truth bounding box </a:t>
            </a:r>
          </a:p>
          <a:p>
            <a:pPr lvl="1"/>
            <a:r>
              <a:rPr lang="en-US" sz="1600" dirty="0"/>
              <a:t>Assign class of the closest ground-truth bunding box class</a:t>
            </a:r>
          </a:p>
          <a:p>
            <a:pPr lvl="1"/>
            <a:r>
              <a:rPr lang="en-US" sz="1600" dirty="0"/>
              <a:t>An anchor box without assignment is labeled as a 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285E4-AC85-3A8C-9530-CA0AD969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D1E5A-3CE2-7E78-014B-1CD03B87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272" y="3626527"/>
            <a:ext cx="8698472" cy="265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7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F293-1DB7-B1E9-8DA2-EF762B64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59" y="141938"/>
            <a:ext cx="10515600" cy="786437"/>
          </a:xfrm>
        </p:spPr>
        <p:txBody>
          <a:bodyPr/>
          <a:lstStyle/>
          <a:p>
            <a:r>
              <a:rPr lang="en-US" dirty="0"/>
              <a:t>Object detection prediction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7615B-4A8F-26CC-ECF0-ED4767219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059" y="1121087"/>
            <a:ext cx="10515600" cy="4351338"/>
          </a:xfrm>
        </p:spPr>
        <p:txBody>
          <a:bodyPr/>
          <a:lstStyle/>
          <a:p>
            <a:r>
              <a:rPr lang="en-US" dirty="0"/>
              <a:t>Predicting bounding boxes with non-maximum suppression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A245C-05C9-1371-2DCE-AC69B756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FB83D-0C52-9785-CC8E-29B473CD7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1" y="2650901"/>
            <a:ext cx="7391401" cy="24364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942DC-560B-EC04-7C10-EA07BAF3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5295" y="1694180"/>
            <a:ext cx="2771241" cy="2237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95D02-F82E-8BAF-AABB-D34354EB4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947" y="4117877"/>
            <a:ext cx="2635936" cy="20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7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41A6-DD4C-410A-AD8F-20B431E5B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" y="136525"/>
            <a:ext cx="10515600" cy="787019"/>
          </a:xfrm>
        </p:spPr>
        <p:txBody>
          <a:bodyPr/>
          <a:lstStyle/>
          <a:p>
            <a:r>
              <a:rPr lang="en-US" dirty="0"/>
              <a:t>Multiscale object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72CE3-85DE-9E8E-0F4D-6F004D8E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504C5-F77A-D499-3C78-47E81409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79F93-3686-3DA8-05D3-84471CFC1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245" y="302889"/>
            <a:ext cx="2478532" cy="1915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B9E245-DC68-8DCB-6318-DDD1AB8E8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335" y="2218119"/>
            <a:ext cx="2484442" cy="19152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0C0D2-7D1C-882B-013E-D4150906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552" y="4063140"/>
            <a:ext cx="2653225" cy="20904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ED7D82-3029-4B84-4026-A0A6FBEE8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68" y="1972447"/>
            <a:ext cx="7772400" cy="344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4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BFA-93E0-F208-171F-9EE7C1B54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deep learning based object detection approaches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B9303-FE5E-BC4D-5AA0-84A825831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656" y="5885243"/>
            <a:ext cx="7144063" cy="471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Zhong-</a:t>
            </a:r>
            <a:r>
              <a:rPr lang="en-US" sz="1600" dirty="0" err="1"/>
              <a:t>Qiu</a:t>
            </a:r>
            <a:r>
              <a:rPr lang="en-US" sz="1600" dirty="0"/>
              <a:t> Zhao et al, </a:t>
            </a:r>
            <a:r>
              <a:rPr lang="en-US" sz="1600" dirty="0">
                <a:hlinkClick r:id="rId2"/>
              </a:rPr>
              <a:t>Object Detection with Deep Learning: A review</a:t>
            </a:r>
            <a:r>
              <a:rPr lang="en-US" sz="1600" dirty="0"/>
              <a:t>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34BAF-4645-1AE8-7E53-9664617B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4598-4972-A041-A2B9-7CC9807D63CB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37C0A-AB6C-5BFB-6C47-440D8421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9" y="2118436"/>
            <a:ext cx="11889282" cy="32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08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23854</TotalTime>
  <Words>503</Words>
  <Application>Microsoft Macintosh PowerPoint</Application>
  <PresentationFormat>Widescreen</PresentationFormat>
  <Paragraphs>102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Computer Vision</vt:lpstr>
      <vt:lpstr>Image augmentation</vt:lpstr>
      <vt:lpstr>Fine Tuning/ Transfer Learning </vt:lpstr>
      <vt:lpstr>Transfer Learning</vt:lpstr>
      <vt:lpstr>Object detection/recognition</vt:lpstr>
      <vt:lpstr>Object detection training data</vt:lpstr>
      <vt:lpstr>Object detection prediction </vt:lpstr>
      <vt:lpstr>Multiscale object detection</vt:lpstr>
      <vt:lpstr>Taxonomy of deep learning based object detection approaches </vt:lpstr>
      <vt:lpstr>Single Shot Multibox Detection (SSD)</vt:lpstr>
      <vt:lpstr>Single Shot Multibox Detection (SSD)</vt:lpstr>
      <vt:lpstr>Region-Based CNNs (R-CNNs)</vt:lpstr>
      <vt:lpstr>Region-Based CNNs (R-CNNs)</vt:lpstr>
      <vt:lpstr>Fast RCNN</vt:lpstr>
      <vt:lpstr>Fast R-CNN</vt:lpstr>
      <vt:lpstr>Faster RCNN</vt:lpstr>
      <vt:lpstr>Faster R-CNN</vt:lpstr>
      <vt:lpstr>Semantic Segmentation</vt:lpstr>
      <vt:lpstr>Transposed convolution</vt:lpstr>
      <vt:lpstr>Fully convolutional Networks for semantic segmentation</vt:lpstr>
      <vt:lpstr>Neural Style Transfer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and Transformers</dc:title>
  <dc:creator>Microsoft Office User</dc:creator>
  <cp:lastModifiedBy>Microsoft Office User</cp:lastModifiedBy>
  <cp:revision>38</cp:revision>
  <dcterms:created xsi:type="dcterms:W3CDTF">2023-06-12T10:40:24Z</dcterms:created>
  <dcterms:modified xsi:type="dcterms:W3CDTF">2023-07-05T13:44:44Z</dcterms:modified>
</cp:coreProperties>
</file>